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0" r:id="rId2"/>
    <p:sldId id="256" r:id="rId3"/>
    <p:sldId id="271" r:id="rId4"/>
    <p:sldId id="264" r:id="rId5"/>
    <p:sldId id="340" r:id="rId6"/>
    <p:sldId id="341" r:id="rId7"/>
    <p:sldId id="342" r:id="rId8"/>
    <p:sldId id="343" r:id="rId9"/>
    <p:sldId id="344" r:id="rId10"/>
    <p:sldId id="345" r:id="rId11"/>
    <p:sldId id="346" r:id="rId12"/>
    <p:sldId id="310" r:id="rId13"/>
    <p:sldId id="322" r:id="rId14"/>
    <p:sldId id="323" r:id="rId15"/>
    <p:sldId id="324" r:id="rId16"/>
    <p:sldId id="325" r:id="rId17"/>
    <p:sldId id="326" r:id="rId18"/>
    <p:sldId id="327" r:id="rId19"/>
    <p:sldId id="328" r:id="rId20"/>
    <p:sldId id="321" r:id="rId2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8E00"/>
    <a:srgbClr val="FF0000"/>
    <a:srgbClr val="6600CC"/>
    <a:srgbClr val="FFFF00"/>
    <a:srgbClr val="35C8D7"/>
    <a:srgbClr val="FFFFBB"/>
    <a:srgbClr val="6DFF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18" autoAdjust="0"/>
    <p:restoredTop sz="94614" autoAdjust="0"/>
  </p:normalViewPr>
  <p:slideViewPr>
    <p:cSldViewPr>
      <p:cViewPr varScale="1">
        <p:scale>
          <a:sx n="50" d="100"/>
          <a:sy n="50" d="100"/>
        </p:scale>
        <p:origin x="-123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F9ACB0A5-CADC-4532-B454-AB269EDE50D9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7B1F3359-97CA-4D75-BCB6-382B1A3D49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74713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843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E727C2-5BF5-4557-969E-B43EFC3CC504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84A7502-C538-45C5-9615-E2719429765C}" type="slidenum">
              <a:rPr lang="zh-CN" altLang="en-US" smtClean="0"/>
              <a:pPr/>
              <a:t>5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43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EE1A007-87B7-4C85-AFD0-8EC7F3D9652A}" type="slidenum">
              <a:rPr lang="zh-CN" altLang="en-US" smtClean="0"/>
              <a:pPr/>
              <a:t>6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F73C56E-B7F2-4C8B-BC20-18DBC05B033D}" type="slidenum">
              <a:rPr lang="zh-CN" altLang="en-US" smtClean="0"/>
              <a:pPr/>
              <a:t>7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638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0C781CC-298B-4CD0-B126-04F6DA97024E}" type="slidenum">
              <a:rPr lang="zh-CN" altLang="en-US" smtClean="0"/>
              <a:pPr/>
              <a:t>8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2A5D5C9-7376-4CFE-9D12-F30539CAA463}" type="slidenum">
              <a:rPr lang="zh-CN" altLang="en-US" smtClean="0"/>
              <a:pPr/>
              <a:t>9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84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F5AE2C8-EF5B-43EF-83AB-DA47BDF74BED}" type="slidenum">
              <a:rPr lang="zh-CN" altLang="en-US" smtClean="0"/>
              <a:pPr/>
              <a:t>10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94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EA381EB-8F7D-4CC2-8A99-A4919D803F61}" type="slidenum">
              <a:rPr lang="zh-CN" altLang="en-US" smtClean="0"/>
              <a:pPr/>
              <a:t>11</a:t>
            </a:fld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428625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B97A79C4-76D4-44E2-8A90-64BC99A7E890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43250" y="667543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72250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BD569E59-4B62-4FC8-A687-DB53C2DACD8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D8C9346B-66BE-40BE-8184-937500B8ED30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80A499EB-56D8-4CD9-A1E8-DEAF9E69C9D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C40F5EED-69B9-49C2-8B2E-BB19E0D1E2D3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B63FD326-2476-403A-BE0B-47D4BB2E287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57479D-BC65-4F68-A741-9E094D4C5FD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 userDrawn="1"/>
        </p:nvSpPr>
        <p:spPr>
          <a:xfrm>
            <a:off x="7429500" y="357188"/>
            <a:ext cx="12144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2000" dirty="0">
                <a:solidFill>
                  <a:srgbClr val="00B0F0"/>
                </a:solidFill>
                <a:latin typeface="华文楷体" pitchFamily="2" charset="-122"/>
                <a:ea typeface="华文楷体" pitchFamily="2" charset="-122"/>
              </a:rPr>
              <a:t>课件</a:t>
            </a:r>
            <a:r>
              <a:rPr kumimoji="1" lang="en-US" altLang="zh-CN" sz="2000" b="0" dirty="0">
                <a:solidFill>
                  <a:srgbClr val="00B0F0"/>
                </a:solidFill>
                <a:latin typeface="Candara" pitchFamily="34" charset="0"/>
                <a:ea typeface="华文楷体" pitchFamily="2" charset="-122"/>
              </a:rPr>
              <a:t>PPT</a:t>
            </a:r>
            <a:endParaRPr lang="zh-CN" altLang="en-US" sz="2000" b="0" dirty="0">
              <a:solidFill>
                <a:srgbClr val="00B0F0"/>
              </a:solidFill>
              <a:latin typeface="Candara" pitchFamily="34" charset="0"/>
              <a:ea typeface="华文楷体" pitchFamily="2" charset="-122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D032DC78-463D-4474-9812-08B40674C60F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B9778D1-9B55-450B-83EE-9B04FAEBA6A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E4DF773-B79C-48CC-8CBE-224670C778A7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B8DD8E56-31A9-49DC-A3E1-0DF977FBB1F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3E4C105-C553-4C6A-870D-DA1C779E441E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1CDA273C-2595-49BC-94AA-1214B20C4F3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3ECD365E-E94B-4A80-8235-41A64A1C4009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B7BBF7E3-7AF0-46F6-8FBA-70D532EB73A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4FDC52A8-D25A-4113-BC33-682924127576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77CD27B-98E6-4595-BA35-61902B02DE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2CDFA8B9-050C-4A32-B908-B6C84E592698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E964F29A-937B-4182-B8D1-631EE138F32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65177D4E-8EB4-4B58-B1EF-931AEC2B0714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8699632B-39E2-4BCC-AE64-5BA1922B11F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656F7447-C9EB-4BE2-8E05-13389D8FC5AA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EAF36626-646F-4195-9EA8-D94159817C0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428625" y="714375"/>
            <a:ext cx="8286750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2" descr="C:\Documents and Settings\Administrator\桌面\五洲时代天华Logo.pn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25488" y="134938"/>
            <a:ext cx="1757362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直接连接符 11"/>
          <p:cNvCxnSpPr/>
          <p:nvPr userDrawn="1"/>
        </p:nvCxnSpPr>
        <p:spPr>
          <a:xfrm>
            <a:off x="428625" y="6356350"/>
            <a:ext cx="828675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2700338" y="3068638"/>
            <a:ext cx="38877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服务师生</a:t>
            </a: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4427538" y="4365625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方便老师</a:t>
            </a:r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1042988" y="1773238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贴近教学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5775" y="1600200"/>
            <a:ext cx="8229600" cy="60483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b="1" smtClean="0">
                <a:latin typeface="华文楷体" pitchFamily="2" charset="-122"/>
                <a:ea typeface="华文楷体" pitchFamily="2" charset="-122"/>
              </a:rPr>
              <a:t>6</a:t>
            </a:r>
            <a:r>
              <a:rPr lang="zh-CN" altLang="en-US" b="1" smtClean="0">
                <a:latin typeface="华文楷体" pitchFamily="2" charset="-122"/>
                <a:ea typeface="华文楷体" pitchFamily="2" charset="-122"/>
              </a:rPr>
              <a:t>、立体图形的表面积和体积。</a:t>
            </a:r>
          </a:p>
        </p:txBody>
      </p:sp>
      <p:sp>
        <p:nvSpPr>
          <p:cNvPr id="8195" name="Oval 4"/>
          <p:cNvSpPr>
            <a:spLocks noChangeArrowheads="1"/>
          </p:cNvSpPr>
          <p:nvPr/>
        </p:nvSpPr>
        <p:spPr bwMode="auto">
          <a:xfrm>
            <a:off x="1476375" y="837208"/>
            <a:ext cx="863600" cy="8636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1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8196" name="Line 5"/>
          <p:cNvSpPr>
            <a:spLocks noChangeShapeType="1"/>
          </p:cNvSpPr>
          <p:nvPr/>
        </p:nvSpPr>
        <p:spPr bwMode="auto">
          <a:xfrm>
            <a:off x="1908175" y="1268760"/>
            <a:ext cx="4318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197" name="Text Box 6"/>
          <p:cNvSpPr txBox="1">
            <a:spLocks noChangeArrowheads="1"/>
          </p:cNvSpPr>
          <p:nvPr/>
        </p:nvSpPr>
        <p:spPr bwMode="auto">
          <a:xfrm>
            <a:off x="1908399" y="1166838"/>
            <a:ext cx="2873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FF3300"/>
                </a:solidFill>
                <a:latin typeface="华文楷体" pitchFamily="2" charset="-122"/>
                <a:ea typeface="华文楷体" pitchFamily="2" charset="-122"/>
              </a:rPr>
              <a:t>r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2751138" y="754658"/>
            <a:ext cx="12207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S= πr</a:t>
            </a:r>
            <a:r>
              <a:rPr lang="en-US" altLang="zh-CN" sz="3200" b="1" baseline="3000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2</a:t>
            </a:r>
            <a:endParaRPr lang="en-US" altLang="zh-CN" sz="3200" b="1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92113" y="2060575"/>
            <a:ext cx="875188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表面积：组成这个立体图形所有面的面积之和，</a:t>
            </a:r>
          </a:p>
          <a:p>
            <a:r>
              <a:rPr lang="zh-CN" altLang="en-US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叫做这个立体图形的表面积。</a:t>
            </a:r>
          </a:p>
        </p:txBody>
      </p:sp>
      <p:sp>
        <p:nvSpPr>
          <p:cNvPr id="15369" name="AutoShape 9"/>
          <p:cNvSpPr>
            <a:spLocks noChangeArrowheads="1"/>
          </p:cNvSpPr>
          <p:nvPr/>
        </p:nvSpPr>
        <p:spPr bwMode="auto">
          <a:xfrm>
            <a:off x="755650" y="3500438"/>
            <a:ext cx="863600" cy="936625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1887538" y="3492500"/>
            <a:ext cx="20018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S=a×a×6</a:t>
            </a:r>
          </a:p>
        </p:txBody>
      </p:sp>
      <p:sp>
        <p:nvSpPr>
          <p:cNvPr id="15371" name="AutoShape 11"/>
          <p:cNvSpPr>
            <a:spLocks noChangeArrowheads="1"/>
          </p:cNvSpPr>
          <p:nvPr/>
        </p:nvSpPr>
        <p:spPr bwMode="auto">
          <a:xfrm>
            <a:off x="5724525" y="3141663"/>
            <a:ext cx="1152525" cy="79216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4356100" y="4076700"/>
            <a:ext cx="35956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S=(ab</a:t>
            </a:r>
            <a:r>
              <a:rPr lang="zh-CN" altLang="en-US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＋</a:t>
            </a:r>
            <a:r>
              <a:rPr lang="en-US" altLang="zh-CN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ah</a:t>
            </a:r>
            <a:r>
              <a:rPr lang="zh-CN" altLang="en-US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＋</a:t>
            </a:r>
            <a:r>
              <a:rPr lang="en-US" altLang="zh-CN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bh) ×2</a:t>
            </a:r>
          </a:p>
        </p:txBody>
      </p:sp>
      <p:sp>
        <p:nvSpPr>
          <p:cNvPr id="15373" name="AutoShape 13"/>
          <p:cNvSpPr>
            <a:spLocks noChangeArrowheads="1"/>
          </p:cNvSpPr>
          <p:nvPr/>
        </p:nvSpPr>
        <p:spPr bwMode="auto">
          <a:xfrm>
            <a:off x="900113" y="5157788"/>
            <a:ext cx="719137" cy="1079500"/>
          </a:xfrm>
          <a:prstGeom prst="can">
            <a:avLst>
              <a:gd name="adj" fmla="val 37528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1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2247900" y="5148263"/>
            <a:ext cx="41830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S=</a:t>
            </a:r>
            <a:r>
              <a:rPr lang="zh-CN" altLang="en-US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底面积</a:t>
            </a:r>
            <a:r>
              <a:rPr lang="en-US" altLang="zh-CN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×2</a:t>
            </a:r>
            <a:r>
              <a:rPr lang="zh-CN" altLang="en-US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＋侧面积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  <p:bldP spid="15367" grpId="0"/>
      <p:bldP spid="15368" grpId="0"/>
      <p:bldP spid="15369" grpId="0" animBg="1"/>
      <p:bldP spid="15370" grpId="0"/>
      <p:bldP spid="15371" grpId="0" animBg="1"/>
      <p:bldP spid="15372" grpId="0"/>
      <p:bldP spid="15373" grpId="0" animBg="1"/>
      <p:bldP spid="1537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AutoShape 4"/>
          <p:cNvSpPr>
            <a:spLocks noChangeArrowheads="1"/>
          </p:cNvSpPr>
          <p:nvPr/>
        </p:nvSpPr>
        <p:spPr bwMode="auto">
          <a:xfrm>
            <a:off x="684213" y="2046288"/>
            <a:ext cx="935037" cy="936625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6389" name="AutoShape 5"/>
          <p:cNvSpPr>
            <a:spLocks noChangeArrowheads="1"/>
          </p:cNvSpPr>
          <p:nvPr/>
        </p:nvSpPr>
        <p:spPr bwMode="auto">
          <a:xfrm>
            <a:off x="2627313" y="1974850"/>
            <a:ext cx="1511300" cy="865188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16398" name="Picture 14" descr="zh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1614488"/>
            <a:ext cx="3762375" cy="163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9" name="Line 15"/>
          <p:cNvSpPr>
            <a:spLocks noChangeShapeType="1"/>
          </p:cNvSpPr>
          <p:nvPr/>
        </p:nvSpPr>
        <p:spPr bwMode="auto">
          <a:xfrm flipH="1">
            <a:off x="1692275" y="2478088"/>
            <a:ext cx="719138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00" name="Line 16"/>
          <p:cNvSpPr>
            <a:spLocks noChangeShapeType="1"/>
          </p:cNvSpPr>
          <p:nvPr/>
        </p:nvSpPr>
        <p:spPr bwMode="auto">
          <a:xfrm>
            <a:off x="4211638" y="2406650"/>
            <a:ext cx="720725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26" name="Line 17"/>
          <p:cNvSpPr>
            <a:spLocks noChangeShapeType="1"/>
          </p:cNvSpPr>
          <p:nvPr/>
        </p:nvSpPr>
        <p:spPr bwMode="auto">
          <a:xfrm>
            <a:off x="6429375" y="2352675"/>
            <a:ext cx="504825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02" name="Text Box 18"/>
          <p:cNvSpPr txBox="1">
            <a:spLocks noChangeArrowheads="1"/>
          </p:cNvSpPr>
          <p:nvPr/>
        </p:nvSpPr>
        <p:spPr bwMode="auto">
          <a:xfrm>
            <a:off x="611188" y="3198813"/>
            <a:ext cx="13890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3300"/>
                </a:solidFill>
                <a:latin typeface="华文楷体" pitchFamily="2" charset="-122"/>
                <a:ea typeface="华文楷体" pitchFamily="2" charset="-122"/>
              </a:rPr>
              <a:t>V=a</a:t>
            </a:r>
            <a:r>
              <a:rPr lang="en-US" altLang="zh-CN" sz="3200" b="1" baseline="30000">
                <a:solidFill>
                  <a:srgbClr val="FF3300"/>
                </a:solidFill>
                <a:latin typeface="华文楷体" pitchFamily="2" charset="-122"/>
                <a:ea typeface="华文楷体" pitchFamily="2" charset="-122"/>
              </a:rPr>
              <a:t>3</a:t>
            </a:r>
          </a:p>
        </p:txBody>
      </p:sp>
      <p:sp>
        <p:nvSpPr>
          <p:cNvPr id="16404" name="Text Box 20"/>
          <p:cNvSpPr txBox="1">
            <a:spLocks noChangeArrowheads="1"/>
          </p:cNvSpPr>
          <p:nvPr/>
        </p:nvSpPr>
        <p:spPr bwMode="auto">
          <a:xfrm>
            <a:off x="2608263" y="3044825"/>
            <a:ext cx="13239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3300"/>
                </a:solidFill>
                <a:latin typeface="华文楷体" pitchFamily="2" charset="-122"/>
                <a:ea typeface="华文楷体" pitchFamily="2" charset="-122"/>
              </a:rPr>
              <a:t>V=abh</a:t>
            </a:r>
          </a:p>
        </p:txBody>
      </p:sp>
      <p:sp>
        <p:nvSpPr>
          <p:cNvPr id="16405" name="Text Box 21"/>
          <p:cNvSpPr txBox="1">
            <a:spLocks noChangeArrowheads="1"/>
          </p:cNvSpPr>
          <p:nvPr/>
        </p:nvSpPr>
        <p:spPr bwMode="auto">
          <a:xfrm>
            <a:off x="5127625" y="3044825"/>
            <a:ext cx="10985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3300"/>
                </a:solidFill>
                <a:latin typeface="华文楷体" pitchFamily="2" charset="-122"/>
                <a:ea typeface="华文楷体" pitchFamily="2" charset="-122"/>
              </a:rPr>
              <a:t>V=sh</a:t>
            </a:r>
          </a:p>
        </p:txBody>
      </p:sp>
      <p:sp>
        <p:nvSpPr>
          <p:cNvPr id="16406" name="Text Box 22"/>
          <p:cNvSpPr txBox="1">
            <a:spLocks noChangeArrowheads="1"/>
          </p:cNvSpPr>
          <p:nvPr/>
        </p:nvSpPr>
        <p:spPr bwMode="auto">
          <a:xfrm>
            <a:off x="6588125" y="3054350"/>
            <a:ext cx="21383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3300"/>
                </a:solidFill>
                <a:latin typeface="华文楷体" pitchFamily="2" charset="-122"/>
                <a:ea typeface="华文楷体" pitchFamily="2" charset="-122"/>
              </a:rPr>
              <a:t>V=sh×1/3</a:t>
            </a:r>
          </a:p>
        </p:txBody>
      </p:sp>
      <p:sp>
        <p:nvSpPr>
          <p:cNvPr id="16409" name="Line 25"/>
          <p:cNvSpPr>
            <a:spLocks noChangeShapeType="1"/>
          </p:cNvSpPr>
          <p:nvPr/>
        </p:nvSpPr>
        <p:spPr bwMode="auto">
          <a:xfrm>
            <a:off x="1042988" y="3846513"/>
            <a:ext cx="0" cy="2873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10" name="Line 26"/>
          <p:cNvSpPr>
            <a:spLocks noChangeShapeType="1"/>
          </p:cNvSpPr>
          <p:nvPr/>
        </p:nvSpPr>
        <p:spPr bwMode="auto">
          <a:xfrm>
            <a:off x="1042988" y="4133850"/>
            <a:ext cx="46815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11" name="Line 27"/>
          <p:cNvSpPr>
            <a:spLocks noChangeShapeType="1"/>
          </p:cNvSpPr>
          <p:nvPr/>
        </p:nvSpPr>
        <p:spPr bwMode="auto">
          <a:xfrm flipV="1">
            <a:off x="3276600" y="3846513"/>
            <a:ext cx="0" cy="2873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12" name="Line 28"/>
          <p:cNvSpPr>
            <a:spLocks noChangeShapeType="1"/>
          </p:cNvSpPr>
          <p:nvPr/>
        </p:nvSpPr>
        <p:spPr bwMode="auto">
          <a:xfrm flipV="1">
            <a:off x="5724525" y="3846513"/>
            <a:ext cx="0" cy="2873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13" name="Text Box 29"/>
          <p:cNvSpPr txBox="1">
            <a:spLocks noChangeArrowheads="1"/>
          </p:cNvSpPr>
          <p:nvPr/>
        </p:nvSpPr>
        <p:spPr bwMode="auto">
          <a:xfrm>
            <a:off x="2700338" y="4278313"/>
            <a:ext cx="11731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3300"/>
                </a:solidFill>
                <a:latin typeface="华文楷体" pitchFamily="2" charset="-122"/>
                <a:ea typeface="华文楷体" pitchFamily="2" charset="-122"/>
              </a:rPr>
              <a:t>V=sh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nimBg="1"/>
      <p:bldP spid="16389" grpId="0" animBg="1"/>
      <p:bldP spid="16399" grpId="0" animBg="1"/>
      <p:bldP spid="16400" grpId="0" animBg="1"/>
      <p:bldP spid="9226" grpId="0" animBg="1"/>
      <p:bldP spid="16402" grpId="0"/>
      <p:bldP spid="16404" grpId="0"/>
      <p:bldP spid="16405" grpId="0"/>
      <p:bldP spid="16406" grpId="0"/>
      <p:bldP spid="16409" grpId="0" animBg="1"/>
      <p:bldP spid="16410" grpId="0" animBg="1"/>
      <p:bldP spid="16411" grpId="0" animBg="1"/>
      <p:bldP spid="16412" grpId="0" animBg="1"/>
      <p:bldP spid="164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4438" y="1916113"/>
            <a:ext cx="4606925" cy="378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538" y="4167188"/>
            <a:ext cx="1584325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2771775" y="2565400"/>
            <a:ext cx="884238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zh-CN" altLang="en-US" sz="7200" i="1">
                <a:solidFill>
                  <a:schemeClr val="accent2"/>
                </a:solidFill>
                <a:latin typeface="Comic Sans MS" pitchFamily="66" charset="0"/>
                <a:ea typeface="华文细黑" pitchFamily="2" charset="-122"/>
              </a:rPr>
              <a:t>ａ</a:t>
            </a: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4572000" y="1196975"/>
            <a:ext cx="1101725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7200" i="1">
                <a:solidFill>
                  <a:schemeClr val="accent2"/>
                </a:solidFill>
                <a:latin typeface="Comic Sans MS" pitchFamily="66" charset="0"/>
                <a:ea typeface="华文细黑" pitchFamily="2" charset="-122"/>
              </a:rPr>
              <a:t>ｂ</a:t>
            </a:r>
          </a:p>
        </p:txBody>
      </p:sp>
      <p:cxnSp>
        <p:nvCxnSpPr>
          <p:cNvPr id="7" name="直线连接符 21"/>
          <p:cNvCxnSpPr/>
          <p:nvPr/>
        </p:nvCxnSpPr>
        <p:spPr>
          <a:xfrm flipV="1">
            <a:off x="467544" y="1479030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1773238"/>
            <a:ext cx="5580062" cy="434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575" y="4437063"/>
            <a:ext cx="201136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1" name="WordArt 7"/>
          <p:cNvSpPr>
            <a:spLocks noChangeArrowheads="1" noChangeShapeType="1" noTextEdit="1"/>
          </p:cNvSpPr>
          <p:nvPr/>
        </p:nvSpPr>
        <p:spPr bwMode="auto">
          <a:xfrm>
            <a:off x="2124075" y="3141663"/>
            <a:ext cx="2286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CC"/>
                </a:solidFill>
                <a:latin typeface="华文新魏"/>
                <a:ea typeface="华文新魏"/>
              </a:rPr>
              <a:t>a</a:t>
            </a:r>
            <a:endParaRPr lang="zh-CN" alt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CC"/>
              </a:solidFill>
              <a:latin typeface="华文新魏"/>
              <a:ea typeface="华文新魏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050" y="1989138"/>
            <a:ext cx="5219700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738" y="4868863"/>
            <a:ext cx="1530350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3348038" y="2984500"/>
            <a:ext cx="6937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4000">
                <a:solidFill>
                  <a:schemeClr val="accent2"/>
                </a:solidFill>
                <a:latin typeface="Comic Sans MS" pitchFamily="66" charset="0"/>
                <a:ea typeface="华文细黑" pitchFamily="2" charset="-122"/>
              </a:rPr>
              <a:t>ｈ</a:t>
            </a:r>
          </a:p>
        </p:txBody>
      </p:sp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3708400" y="4095750"/>
            <a:ext cx="692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4000" b="0">
                <a:solidFill>
                  <a:schemeClr val="accent2"/>
                </a:solidFill>
                <a:latin typeface="Comic Sans MS" pitchFamily="66" charset="0"/>
                <a:ea typeface="华文细黑" pitchFamily="2" charset="-122"/>
              </a:rPr>
              <a:t>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2781300"/>
            <a:ext cx="4067175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8038" y="5013325"/>
            <a:ext cx="1076325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2124075" y="3068638"/>
            <a:ext cx="688975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zh-CN" altLang="en-US" sz="7200" i="1">
                <a:solidFill>
                  <a:schemeClr val="accent2"/>
                </a:solidFill>
                <a:latin typeface="Comic Sans MS" pitchFamily="66" charset="0"/>
                <a:ea typeface="华文细黑" pitchFamily="2" charset="-122"/>
              </a:rPr>
              <a:t>ｒ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975" y="2349500"/>
            <a:ext cx="4681538" cy="347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4663" y="4868863"/>
            <a:ext cx="1579562" cy="53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30" name="Text Box 6"/>
          <p:cNvSpPr txBox="1">
            <a:spLocks noChangeArrowheads="1"/>
          </p:cNvSpPr>
          <p:nvPr/>
        </p:nvSpPr>
        <p:spPr bwMode="auto">
          <a:xfrm>
            <a:off x="3879850" y="3087688"/>
            <a:ext cx="692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4000" b="0">
                <a:solidFill>
                  <a:schemeClr val="accent2"/>
                </a:solidFill>
                <a:latin typeface="Comic Sans MS" pitchFamily="66" charset="0"/>
                <a:ea typeface="华文细黑" pitchFamily="2" charset="-122"/>
              </a:rPr>
              <a:t>ｈ</a:t>
            </a:r>
          </a:p>
        </p:txBody>
      </p:sp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4211638" y="4149725"/>
            <a:ext cx="692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zh-CN" altLang="en-US" sz="4000" b="0">
                <a:solidFill>
                  <a:schemeClr val="accent2"/>
                </a:solidFill>
                <a:latin typeface="Comic Sans MS" pitchFamily="66" charset="0"/>
                <a:ea typeface="华文细黑" pitchFamily="2" charset="-122"/>
              </a:rPr>
              <a:t>ａ</a:t>
            </a:r>
          </a:p>
        </p:txBody>
      </p:sp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2205038"/>
            <a:ext cx="5473700" cy="388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838" y="4868863"/>
            <a:ext cx="2830512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3995738" y="4292600"/>
            <a:ext cx="6937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4000" i="1">
                <a:solidFill>
                  <a:schemeClr val="accent2"/>
                </a:solidFill>
                <a:latin typeface="Comic Sans MS" pitchFamily="66" charset="0"/>
                <a:ea typeface="华文细黑" pitchFamily="2" charset="-122"/>
              </a:rPr>
              <a:t>ｂ</a:t>
            </a:r>
          </a:p>
        </p:txBody>
      </p:sp>
      <p:sp>
        <p:nvSpPr>
          <p:cNvPr id="53255" name="Text Box 7"/>
          <p:cNvSpPr txBox="1">
            <a:spLocks noChangeArrowheads="1"/>
          </p:cNvSpPr>
          <p:nvPr/>
        </p:nvSpPr>
        <p:spPr bwMode="auto">
          <a:xfrm>
            <a:off x="3924300" y="1844675"/>
            <a:ext cx="6318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zh-CN" altLang="en-US" sz="4000" i="1">
                <a:solidFill>
                  <a:schemeClr val="accent2"/>
                </a:solidFill>
                <a:latin typeface="Comic Sans MS" pitchFamily="66" charset="0"/>
                <a:ea typeface="华文细黑" pitchFamily="2" charset="-122"/>
              </a:rPr>
              <a:t>ａ</a:t>
            </a:r>
          </a:p>
        </p:txBody>
      </p:sp>
      <p:sp>
        <p:nvSpPr>
          <p:cNvPr id="53256" name="Text Box 8"/>
          <p:cNvSpPr txBox="1">
            <a:spLocks noChangeArrowheads="1"/>
          </p:cNvSpPr>
          <p:nvPr/>
        </p:nvSpPr>
        <p:spPr bwMode="auto">
          <a:xfrm>
            <a:off x="3708400" y="2997200"/>
            <a:ext cx="7556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zh-CN" altLang="en-US" sz="4000" i="1">
                <a:solidFill>
                  <a:schemeClr val="accent2"/>
                </a:solidFill>
                <a:latin typeface="Comic Sans MS" pitchFamily="66" charset="0"/>
                <a:ea typeface="华文细黑" pitchFamily="2" charset="-122"/>
              </a:rPr>
              <a:t>ｈ</a:t>
            </a:r>
          </a:p>
        </p:txBody>
      </p:sp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1916113"/>
            <a:ext cx="6048375" cy="427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358" name="Group 62"/>
          <p:cNvGraphicFramePr>
            <a:graphicFrameLocks noGrp="1"/>
          </p:cNvGraphicFramePr>
          <p:nvPr/>
        </p:nvGraphicFramePr>
        <p:xfrm>
          <a:off x="900113" y="1485900"/>
          <a:ext cx="7337425" cy="4390709"/>
        </p:xfrm>
        <a:graphic>
          <a:graphicData uri="http://schemas.openxmlformats.org/drawingml/2006/table">
            <a:tbl>
              <a:tblPr/>
              <a:tblGrid>
                <a:gridCol w="1152525"/>
                <a:gridCol w="1206500"/>
                <a:gridCol w="1206500"/>
                <a:gridCol w="1206500"/>
                <a:gridCol w="1282700"/>
                <a:gridCol w="1282700"/>
              </a:tblGrid>
              <a:tr h="10302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四边形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四边相等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两组对边分别相等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只有一组对边平行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两组对边分别平行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有四个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 直角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正方形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长方形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9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平  行四边形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梯形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5350" name="Text Box 54"/>
          <p:cNvSpPr txBox="1">
            <a:spLocks noChangeArrowheads="1"/>
          </p:cNvSpPr>
          <p:nvPr/>
        </p:nvSpPr>
        <p:spPr bwMode="auto">
          <a:xfrm>
            <a:off x="2555875" y="765175"/>
            <a:ext cx="56880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400" b="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在下表内适当的空格内填上</a:t>
            </a:r>
            <a:r>
              <a:rPr lang="zh-CN" altLang="en-US" sz="2400" b="0" dirty="0">
                <a:solidFill>
                  <a:srgbClr val="0000FF"/>
                </a:solidFill>
                <a:latin typeface="Comic Sans MS"/>
                <a:ea typeface="华文新魏" pitchFamily="2" charset="-122"/>
              </a:rPr>
              <a:t>“</a:t>
            </a:r>
            <a:r>
              <a:rPr lang="zh-CN" altLang="en-US" sz="2400" b="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√</a:t>
            </a:r>
            <a:r>
              <a:rPr lang="zh-CN" altLang="en-US" sz="2400" b="0" dirty="0">
                <a:solidFill>
                  <a:srgbClr val="0000FF"/>
                </a:solidFill>
                <a:latin typeface="Comic Sans MS"/>
                <a:ea typeface="华文新魏" pitchFamily="2" charset="-122"/>
              </a:rPr>
              <a:t>”</a:t>
            </a:r>
            <a:r>
              <a:rPr lang="zh-CN" altLang="en-US" sz="2400" b="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，再说一说几种图形之间的联系和区别。</a:t>
            </a:r>
          </a:p>
        </p:txBody>
      </p:sp>
      <p:sp>
        <p:nvSpPr>
          <p:cNvPr id="55352" name="Text Box 56"/>
          <p:cNvSpPr txBox="1">
            <a:spLocks noChangeArrowheads="1"/>
          </p:cNvSpPr>
          <p:nvPr/>
        </p:nvSpPr>
        <p:spPr bwMode="auto">
          <a:xfrm rot="16200000">
            <a:off x="2341116" y="2923581"/>
            <a:ext cx="549275" cy="4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wrap="none">
            <a:spAutoFit/>
          </a:bodyPr>
          <a:lstStyle/>
          <a:p>
            <a:pPr eaLnBrk="0" hangingPunct="0"/>
            <a:r>
              <a:rPr lang="zh-CN" altLang="en-US" sz="2400" b="0" i="1" dirty="0">
                <a:solidFill>
                  <a:schemeClr val="tx2"/>
                </a:solidFill>
                <a:latin typeface="华文新魏" pitchFamily="2" charset="-122"/>
                <a:ea typeface="华文新魏" pitchFamily="2" charset="-122"/>
              </a:rPr>
              <a:t>√</a:t>
            </a:r>
          </a:p>
        </p:txBody>
      </p:sp>
      <p:sp>
        <p:nvSpPr>
          <p:cNvPr id="55353" name="Text Box 57"/>
          <p:cNvSpPr txBox="1">
            <a:spLocks noChangeArrowheads="1"/>
          </p:cNvSpPr>
          <p:nvPr/>
        </p:nvSpPr>
        <p:spPr bwMode="auto">
          <a:xfrm rot="16200000">
            <a:off x="3493244" y="2923581"/>
            <a:ext cx="549275" cy="4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eaLnBrk="0" hangingPunct="0"/>
            <a:r>
              <a:rPr lang="zh-CN" altLang="en-US" sz="2400" b="0" i="1" dirty="0">
                <a:solidFill>
                  <a:schemeClr val="tx2"/>
                </a:solidFill>
                <a:latin typeface="华文新魏" pitchFamily="2" charset="-122"/>
                <a:ea typeface="华文新魏" pitchFamily="2" charset="-122"/>
              </a:rPr>
              <a:t>√</a:t>
            </a:r>
          </a:p>
        </p:txBody>
      </p:sp>
      <p:sp>
        <p:nvSpPr>
          <p:cNvPr id="55354" name="Text Box 58"/>
          <p:cNvSpPr txBox="1">
            <a:spLocks noChangeArrowheads="1"/>
          </p:cNvSpPr>
          <p:nvPr/>
        </p:nvSpPr>
        <p:spPr bwMode="auto">
          <a:xfrm rot="16200000">
            <a:off x="5940425" y="2950369"/>
            <a:ext cx="549275" cy="4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wrap="none">
            <a:spAutoFit/>
          </a:bodyPr>
          <a:lstStyle/>
          <a:p>
            <a:pPr eaLnBrk="0" hangingPunct="0"/>
            <a:r>
              <a:rPr lang="zh-CN" altLang="en-US" sz="2400" b="0" i="1" dirty="0">
                <a:solidFill>
                  <a:schemeClr val="tx2"/>
                </a:solidFill>
                <a:latin typeface="华文新魏" pitchFamily="2" charset="-122"/>
                <a:ea typeface="华文新魏" pitchFamily="2" charset="-122"/>
              </a:rPr>
              <a:t>√</a:t>
            </a:r>
          </a:p>
        </p:txBody>
      </p:sp>
      <p:sp>
        <p:nvSpPr>
          <p:cNvPr id="55355" name="Text Box 59"/>
          <p:cNvSpPr txBox="1">
            <a:spLocks noChangeArrowheads="1"/>
          </p:cNvSpPr>
          <p:nvPr/>
        </p:nvSpPr>
        <p:spPr bwMode="auto">
          <a:xfrm rot="16200000">
            <a:off x="7380288" y="2995589"/>
            <a:ext cx="549275" cy="4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wrap="none">
            <a:spAutoFit/>
          </a:bodyPr>
          <a:lstStyle/>
          <a:p>
            <a:pPr eaLnBrk="0" hangingPunct="0"/>
            <a:r>
              <a:rPr lang="zh-CN" altLang="en-US" sz="2400" b="0" i="1" dirty="0">
                <a:solidFill>
                  <a:schemeClr val="tx2"/>
                </a:solidFill>
                <a:latin typeface="华文新魏" pitchFamily="2" charset="-122"/>
                <a:ea typeface="华文新魏" pitchFamily="2" charset="-122"/>
              </a:rPr>
              <a:t>√</a:t>
            </a:r>
          </a:p>
        </p:txBody>
      </p:sp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5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5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50" grpId="0" bldLvl="0" autoUpdateAnimBg="0"/>
      <p:bldP spid="55352" grpId="0" autoUpdateAnimBg="0"/>
      <p:bldP spid="55353" grpId="0" autoUpdateAnimBg="0"/>
      <p:bldP spid="55354" grpId="0" autoUpdateAnimBg="0"/>
      <p:bldP spid="55355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1908175" y="2947988"/>
            <a:ext cx="518477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六年级</a:t>
            </a:r>
            <a:r>
              <a:rPr lang="en-US" altLang="zh-CN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 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数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学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下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册</a:t>
            </a: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3348038" y="1844675"/>
            <a:ext cx="2286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5400">
                <a:latin typeface="华文新魏" pitchFamily="2" charset="-122"/>
                <a:ea typeface="华文新魏" pitchFamily="2" charset="-122"/>
              </a:rPr>
              <a:t>冀教版</a:t>
            </a:r>
          </a:p>
        </p:txBody>
      </p:sp>
      <p:cxnSp>
        <p:nvCxnSpPr>
          <p:cNvPr id="9" name="直线连接符 8"/>
          <p:cNvCxnSpPr/>
          <p:nvPr/>
        </p:nvCxnSpPr>
        <p:spPr>
          <a:xfrm>
            <a:off x="1511300" y="2852738"/>
            <a:ext cx="612140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侧圆角矩形 2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课堂小结</a:t>
            </a: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340966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9939" name="Picture 2" descr="F:\七彩课堂插图板式封面\排版用图标、页眉页脚\标题图（终-排版用）共29个\概括主题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4652963"/>
            <a:ext cx="2030413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WordArt 7"/>
          <p:cNvSpPr>
            <a:spLocks noChangeArrowheads="1" noChangeShapeType="1" noTextEdit="1"/>
          </p:cNvSpPr>
          <p:nvPr/>
        </p:nvSpPr>
        <p:spPr bwMode="auto">
          <a:xfrm>
            <a:off x="1835150" y="2420938"/>
            <a:ext cx="4679950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6600CC"/>
                  </a:solidFill>
                  <a:round/>
                  <a:headEnd/>
                  <a:tailEnd/>
                </a:ln>
                <a:solidFill>
                  <a:srgbClr val="6600CC"/>
                </a:solidFill>
                <a:latin typeface="华文新魏"/>
                <a:ea typeface="华文新魏"/>
              </a:rPr>
              <a:t>今天你都收获了什么？</a:t>
            </a:r>
          </a:p>
        </p:txBody>
      </p:sp>
      <p:sp>
        <p:nvSpPr>
          <p:cNvPr id="39941" name="Text Box 7"/>
          <p:cNvSpPr txBox="1">
            <a:spLocks noChangeArrowheads="1"/>
          </p:cNvSpPr>
          <p:nvPr/>
        </p:nvSpPr>
        <p:spPr bwMode="auto">
          <a:xfrm>
            <a:off x="1763713" y="3716338"/>
            <a:ext cx="4392612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0066"/>
                </a:solidFill>
                <a:latin typeface="Garamond" pitchFamily="18" charset="0"/>
                <a:ea typeface="华文新魏" pitchFamily="2" charset="-122"/>
              </a:rPr>
              <a:t>本节课学的内容，你理解了吗？同学之间互相讨论一下！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875" y="1155700"/>
            <a:ext cx="5184775" cy="762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zh-CN" sz="4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6</a:t>
            </a:r>
            <a:r>
              <a:rPr kumimoji="1" lang="en-US" altLang="zh-CN" sz="44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	</a:t>
            </a:r>
            <a:r>
              <a:rPr kumimoji="1" lang="zh-CN" altLang="en-US" sz="4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图形与空间</a:t>
            </a:r>
            <a:endParaRPr lang="zh-CN" altLang="en-US" sz="44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  <p:cxnSp>
        <p:nvCxnSpPr>
          <p:cNvPr id="3" name="直线连接符 21"/>
          <p:cNvCxnSpPr/>
          <p:nvPr/>
        </p:nvCxnSpPr>
        <p:spPr>
          <a:xfrm>
            <a:off x="2267744" y="1844824"/>
            <a:ext cx="4464050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7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420938"/>
            <a:ext cx="5167312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1"/>
          <p:cNvSpPr txBox="1"/>
          <p:nvPr/>
        </p:nvSpPr>
        <p:spPr>
          <a:xfrm>
            <a:off x="3924300" y="3141663"/>
            <a:ext cx="4032250" cy="519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kumimoji="1" lang="en-US" altLang="zh-CN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6.7    </a:t>
            </a:r>
            <a:r>
              <a:rPr kumimoji="1" lang="zh-CN" altLang="en-US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测量</a:t>
            </a:r>
            <a:endParaRPr lang="zh-CN" altLang="en-US" sz="28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组合 10"/>
          <p:cNvGrpSpPr>
            <a:grpSpLocks/>
          </p:cNvGrpSpPr>
          <p:nvPr/>
        </p:nvGrpSpPr>
        <p:grpSpPr bwMode="auto">
          <a:xfrm>
            <a:off x="371947" y="764704"/>
            <a:ext cx="2255837" cy="582412"/>
            <a:chOff x="506978" y="1720030"/>
            <a:chExt cx="2256668" cy="583531"/>
          </a:xfrm>
        </p:grpSpPr>
        <p:cxnSp>
          <p:nvCxnSpPr>
            <p:cNvPr id="22" name="直线连接符 21"/>
            <p:cNvCxnSpPr/>
            <p:nvPr/>
          </p:nvCxnSpPr>
          <p:spPr>
            <a:xfrm flipV="1">
              <a:off x="506978" y="2297199"/>
              <a:ext cx="2256668" cy="6362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同侧圆角矩形 23"/>
            <p:cNvSpPr/>
            <p:nvPr/>
          </p:nvSpPr>
          <p:spPr>
            <a:xfrm>
              <a:off x="570724" y="1720030"/>
              <a:ext cx="2000987" cy="516929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3200" dirty="0">
                  <a:solidFill>
                    <a:srgbClr val="000000"/>
                  </a:solidFill>
                  <a:latin typeface="华文新魏" pitchFamily="2" charset="-122"/>
                  <a:ea typeface="华文新魏" pitchFamily="2" charset="-122"/>
                  <a:cs typeface="黑体" pitchFamily="2" charset="-122"/>
                </a:rPr>
                <a:t>学习目标</a:t>
              </a:r>
            </a:p>
          </p:txBody>
        </p:sp>
      </p:grpSp>
      <p:pic>
        <p:nvPicPr>
          <p:cNvPr id="17410" name="Picture 3" descr="F:\七彩课堂插图板式封面\排版用图标、页眉页脚\标题图（终-排版用）共29个\资料宝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488" y="4797425"/>
            <a:ext cx="2120900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5"/>
          <p:cNvSpPr txBox="1">
            <a:spLocks noChangeArrowheads="1"/>
          </p:cNvSpPr>
          <p:nvPr/>
        </p:nvSpPr>
        <p:spPr bwMode="auto">
          <a:xfrm>
            <a:off x="684213" y="2154560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20" name="TextBox 5"/>
          <p:cNvSpPr txBox="1">
            <a:spLocks noChangeArrowheads="1"/>
          </p:cNvSpPr>
          <p:nvPr/>
        </p:nvSpPr>
        <p:spPr bwMode="auto">
          <a:xfrm>
            <a:off x="684213" y="3573016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17413" name="Text Box 10"/>
          <p:cNvSpPr txBox="1">
            <a:spLocks noChangeArrowheads="1"/>
          </p:cNvSpPr>
          <p:nvPr/>
        </p:nvSpPr>
        <p:spPr bwMode="auto">
          <a:xfrm>
            <a:off x="2051050" y="2276475"/>
            <a:ext cx="5329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b="0"/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1835150" y="2349500"/>
            <a:ext cx="6121400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800" b="0">
                <a:latin typeface="华文新魏" pitchFamily="2" charset="-122"/>
                <a:ea typeface="华文新魏" pitchFamily="2" charset="-122"/>
              </a:rPr>
              <a:t>、回顾自己的学习过程、学习方法，以及学习的收获，逐步养成整理回顾和反思的习惯。</a:t>
            </a:r>
          </a:p>
          <a:p>
            <a:pPr>
              <a:spcBef>
                <a:spcPct val="50000"/>
              </a:spcBef>
            </a:pPr>
            <a:r>
              <a:rPr lang="en-US" altLang="zh-CN" sz="2800" b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 b="0">
                <a:latin typeface="华文新魏" pitchFamily="2" charset="-122"/>
                <a:ea typeface="华文新魏" pitchFamily="2" charset="-122"/>
              </a:rPr>
              <a:t>、培养对自己的学习情况进行合理评价的能力。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908050"/>
            <a:ext cx="5746750" cy="533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b="1" smtClean="0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b="1" smtClean="0">
                <a:latin typeface="华文楷体" pitchFamily="2" charset="-122"/>
                <a:ea typeface="华文楷体" pitchFamily="2" charset="-122"/>
              </a:rPr>
              <a:t>、长度、面积和体积的认识。</a:t>
            </a:r>
          </a:p>
        </p:txBody>
      </p:sp>
      <p:pic>
        <p:nvPicPr>
          <p:cNvPr id="10245" name="Picture 5" descr="04ebcbd3a60c1c3c960a167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1628775"/>
            <a:ext cx="499745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9" name="AutoShape 9"/>
          <p:cNvSpPr>
            <a:spLocks noChangeArrowheads="1"/>
          </p:cNvSpPr>
          <p:nvPr/>
        </p:nvSpPr>
        <p:spPr bwMode="auto">
          <a:xfrm>
            <a:off x="5724525" y="1700213"/>
            <a:ext cx="3168650" cy="2879725"/>
          </a:xfrm>
          <a:prstGeom prst="wedgeRoundRectCallout">
            <a:avLst>
              <a:gd name="adj1" fmla="val -45593"/>
              <a:gd name="adj2" fmla="val 62514"/>
              <a:gd name="adj3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zh-CN" altLang="zh-CN" b="1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5797550" y="1785938"/>
            <a:ext cx="3024188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solidFill>
                  <a:srgbClr val="FF3300"/>
                </a:solidFill>
                <a:latin typeface="华文楷体" pitchFamily="2" charset="-122"/>
                <a:ea typeface="华文楷体" pitchFamily="2" charset="-122"/>
              </a:rPr>
              <a:t>①</a:t>
            </a:r>
            <a:r>
              <a:rPr lang="zh-CN" altLang="en-US" sz="2800" b="1">
                <a:solidFill>
                  <a:srgbClr val="FF3300"/>
                </a:solidFill>
                <a:latin typeface="华文楷体" pitchFamily="2" charset="-122"/>
                <a:ea typeface="华文楷体" pitchFamily="2" charset="-122"/>
              </a:rPr>
              <a:t>公园正在装修和绿化，工人叔叔正准备做一些数据的测量，我们也参与到它们中间去，好吗？</a:t>
            </a: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611188" y="5143500"/>
            <a:ext cx="78676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3300"/>
                </a:solidFill>
                <a:latin typeface="华文楷体" pitchFamily="2" charset="-122"/>
                <a:ea typeface="华文楷体" pitchFamily="2" charset="-122"/>
              </a:rPr>
              <a:t>②</a:t>
            </a:r>
            <a:r>
              <a:rPr lang="zh-CN" altLang="en-US" sz="2800" b="1">
                <a:solidFill>
                  <a:srgbClr val="FF3300"/>
                </a:solidFill>
                <a:latin typeface="华文楷体" pitchFamily="2" charset="-122"/>
                <a:ea typeface="华文楷体" pitchFamily="2" charset="-122"/>
              </a:rPr>
              <a:t>想一想，需要知道哪些有关图形测量的数据？会用到什么单位？</a:t>
            </a: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808038" y="5969000"/>
            <a:ext cx="30416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长度、面积、体积</a:t>
            </a:r>
          </a:p>
        </p:txBody>
      </p:sp>
      <p:sp>
        <p:nvSpPr>
          <p:cNvPr id="8" name="同侧圆角矩形 7"/>
          <p:cNvSpPr/>
          <p:nvPr/>
        </p:nvSpPr>
        <p:spPr>
          <a:xfrm>
            <a:off x="3347864" y="371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复习导入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9" name="直线连接符 21"/>
          <p:cNvCxnSpPr/>
          <p:nvPr/>
        </p:nvCxnSpPr>
        <p:spPr>
          <a:xfrm flipV="1">
            <a:off x="3347862" y="69315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  <p:bldP spid="10249" grpId="0" animBg="1"/>
      <p:bldP spid="10250" grpId="0"/>
      <p:bldP spid="10251" grpId="0"/>
      <p:bldP spid="1025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6785"/>
            <a:ext cx="8229600" cy="561975"/>
          </a:xfrm>
        </p:spPr>
        <p:txBody>
          <a:bodyPr/>
          <a:lstStyle/>
          <a:p>
            <a:pPr algn="l" eaLnBrk="1" hangingPunct="1"/>
            <a:r>
              <a:rPr lang="en-US" altLang="zh-CN" sz="2800" b="1" dirty="0" smtClean="0">
                <a:solidFill>
                  <a:srgbClr val="FF3300"/>
                </a:solidFill>
                <a:latin typeface="华文楷体" pitchFamily="2" charset="-122"/>
                <a:ea typeface="华文楷体" pitchFamily="2" charset="-122"/>
              </a:rPr>
              <a:t>③</a:t>
            </a:r>
            <a:r>
              <a:rPr lang="zh-CN" altLang="en-US" sz="2800" b="1" dirty="0" smtClean="0">
                <a:solidFill>
                  <a:srgbClr val="FF3300"/>
                </a:solidFill>
                <a:latin typeface="华文楷体" pitchFamily="2" charset="-122"/>
                <a:ea typeface="华文楷体" pitchFamily="2" charset="-122"/>
              </a:rPr>
              <a:t>什么是长度？什么是面积？什么是体积？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236663"/>
            <a:ext cx="8229600" cy="13684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en-US" b="1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长度：</a:t>
            </a:r>
            <a:r>
              <a:rPr lang="zh-CN" altLang="en-US" b="1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两点之间的距离。面积：平面的大小。</a:t>
            </a:r>
          </a:p>
          <a:p>
            <a:pPr eaLnBrk="1" hangingPunct="1">
              <a:buFontTx/>
              <a:buNone/>
            </a:pPr>
            <a:r>
              <a:rPr lang="zh-CN" altLang="en-US" b="1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体积：</a:t>
            </a:r>
            <a:r>
              <a:rPr lang="zh-CN" altLang="en-US" b="1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物体所占空间的大小。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447675" y="2306638"/>
            <a:ext cx="40814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、测量单位及进率。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663575" y="2767013"/>
            <a:ext cx="62563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测量除了数据之外还需要单位及进率。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395288" y="3324225"/>
            <a:ext cx="75263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2800" b="1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2800" b="1">
                <a:latin typeface="华文楷体" pitchFamily="2" charset="-122"/>
                <a:ea typeface="华文楷体" pitchFamily="2" charset="-122"/>
              </a:rPr>
              <a:t>）常用的长度单位、面积单位和体积单位。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468313" y="3776663"/>
            <a:ext cx="66135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常用的</a:t>
            </a:r>
            <a:r>
              <a:rPr lang="zh-CN" altLang="en-US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长度单位：</a:t>
            </a:r>
            <a:r>
              <a:rPr lang="zh-CN" altLang="en-US" sz="2800" b="1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千米、米、分米、厘米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468313" y="4405313"/>
            <a:ext cx="80422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常用的</a:t>
            </a:r>
            <a:r>
              <a:rPr lang="zh-CN" altLang="en-US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面积单位：</a:t>
            </a:r>
            <a:r>
              <a:rPr lang="zh-CN" altLang="en-US" sz="2800" b="1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平方千米、平方米、平方分米、</a:t>
            </a:r>
          </a:p>
          <a:p>
            <a:r>
              <a:rPr lang="zh-CN" altLang="en-US" sz="2800" b="1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                              平方厘米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500063" y="5340350"/>
            <a:ext cx="80422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常用的</a:t>
            </a:r>
            <a:r>
              <a:rPr lang="zh-CN" altLang="en-US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体积单位：</a:t>
            </a:r>
            <a:r>
              <a:rPr lang="zh-CN" altLang="en-US" sz="2800" b="1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立方米、立方分米（升）、立方</a:t>
            </a:r>
          </a:p>
          <a:p>
            <a:r>
              <a:rPr lang="zh-CN" altLang="en-US" sz="2800" b="1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                              厘米（毫升）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/>
      <p:bldP spid="11268" grpId="0"/>
      <p:bldP spid="11269" grpId="0"/>
      <p:bldP spid="11270" grpId="0"/>
      <p:bldP spid="11271" grpId="0"/>
      <p:bldP spid="11273" grpId="0"/>
      <p:bldP spid="1127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701824"/>
            <a:ext cx="8229600" cy="1143000"/>
          </a:xfrm>
        </p:spPr>
        <p:txBody>
          <a:bodyPr/>
          <a:lstStyle/>
          <a:p>
            <a:pPr algn="l" eaLnBrk="1" hangingPunct="1"/>
            <a:r>
              <a:rPr lang="zh-CN" altLang="en-US" sz="3200" b="1" dirty="0" smtClean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3200" b="1" dirty="0" smtClean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3200" b="1" dirty="0" smtClean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）单位换算的方法。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5775" y="1268413"/>
            <a:ext cx="8229600" cy="5762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b="1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大化小，乘进率；小聚大，除以进率。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468313" y="1773238"/>
            <a:ext cx="878638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3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）及时练习</a:t>
            </a:r>
          </a:p>
          <a:p>
            <a:r>
              <a:rPr lang="en-US" altLang="zh-CN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0.5</a:t>
            </a:r>
            <a:r>
              <a:rPr lang="zh-CN" altLang="en-US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米</a:t>
            </a:r>
            <a:r>
              <a:rPr lang="en-US" altLang="zh-CN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=</a:t>
            </a:r>
            <a:r>
              <a:rPr lang="zh-CN" altLang="en-US" sz="3200" b="1" dirty="0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（       </a:t>
            </a:r>
            <a:r>
              <a:rPr lang="zh-CN" altLang="en-US" sz="3200" b="1" dirty="0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）</a:t>
            </a:r>
            <a:r>
              <a:rPr lang="zh-CN" altLang="en-US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厘米  </a:t>
            </a:r>
            <a:r>
              <a:rPr lang="en-US" altLang="zh-CN" sz="3200" b="1" dirty="0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8</a:t>
            </a:r>
            <a:r>
              <a:rPr lang="zh-CN" altLang="en-US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平方米</a:t>
            </a:r>
            <a:r>
              <a:rPr lang="en-US" altLang="zh-CN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=</a:t>
            </a:r>
            <a:r>
              <a:rPr lang="zh-CN" altLang="en-US" sz="3200" b="1" dirty="0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（      </a:t>
            </a:r>
            <a:r>
              <a:rPr lang="zh-CN" altLang="en-US" sz="3200" b="1" dirty="0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）</a:t>
            </a:r>
            <a:r>
              <a:rPr lang="zh-CN" altLang="en-US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平方分米 </a:t>
            </a:r>
          </a:p>
          <a:p>
            <a:r>
              <a:rPr lang="en-US" altLang="zh-CN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500</a:t>
            </a:r>
            <a:r>
              <a:rPr lang="zh-CN" altLang="en-US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立方厘米</a:t>
            </a:r>
            <a:r>
              <a:rPr lang="en-US" altLang="zh-CN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=</a:t>
            </a:r>
            <a:r>
              <a:rPr lang="zh-CN" altLang="en-US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（    ）立方分米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519113" y="3203575"/>
            <a:ext cx="28575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latin typeface="华文楷体" pitchFamily="2" charset="-122"/>
                <a:ea typeface="华文楷体" pitchFamily="2" charset="-122"/>
              </a:rPr>
              <a:t>3</a:t>
            </a: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、单位的大小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468313" y="3716338"/>
            <a:ext cx="63039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借助实物举例说说各单位的大小。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539750" y="4292600"/>
            <a:ext cx="51117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b="1">
                <a:latin typeface="华文楷体" pitchFamily="2" charset="-122"/>
                <a:ea typeface="华文楷体" pitchFamily="2" charset="-122"/>
              </a:rPr>
              <a:t>4</a:t>
            </a: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、平面图形的周长。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323850" y="4797425"/>
            <a:ext cx="49434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3200" b="1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）什么是图形的周长？</a:t>
            </a: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663575" y="5340350"/>
            <a:ext cx="793591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围成这个图形的所有线段的和，叫做这个图</a:t>
            </a:r>
          </a:p>
          <a:p>
            <a:r>
              <a:rPr lang="zh-CN" altLang="en-US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形的周长。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202582" y="2273300"/>
            <a:ext cx="857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50</a:t>
            </a:r>
            <a:endParaRPr lang="zh-CN" altLang="en-US" sz="3200" b="1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236171" y="2252663"/>
            <a:ext cx="1000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800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491880" y="2747963"/>
            <a:ext cx="85725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5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  <p:bldP spid="13316" grpId="0"/>
      <p:bldP spid="13317" grpId="0"/>
      <p:bldP spid="13318" grpId="0"/>
      <p:bldP spid="13319" grpId="0"/>
      <p:bldP spid="13320" grpId="0"/>
      <p:bldP spid="13322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1824"/>
            <a:ext cx="8229600" cy="1143000"/>
          </a:xfrm>
        </p:spPr>
        <p:txBody>
          <a:bodyPr/>
          <a:lstStyle/>
          <a:p>
            <a:pPr algn="l" eaLnBrk="1" hangingPunct="1"/>
            <a:r>
              <a:rPr lang="zh-CN" altLang="en-US" sz="3200" b="1" dirty="0" smtClean="0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3200" b="1" dirty="0" smtClean="0"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3200" b="1" dirty="0" smtClean="0">
                <a:latin typeface="华文楷体" pitchFamily="2" charset="-122"/>
                <a:ea typeface="华文楷体" pitchFamily="2" charset="-122"/>
              </a:rPr>
              <a:t>）单位换算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63675"/>
            <a:ext cx="8229600" cy="11525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b="1" dirty="0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①</a:t>
            </a:r>
            <a:r>
              <a:rPr lang="zh-CN" altLang="en-US" b="1" dirty="0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相邻长度单位、面积单位、体积单位之间的进率。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365125" y="2616200"/>
            <a:ext cx="799306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长度单位：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千米          米       分米        </a:t>
            </a:r>
            <a:r>
              <a:rPr lang="zh-CN" altLang="en-US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厘米</a:t>
            </a:r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>
            <a:off x="4859338" y="3119438"/>
            <a:ext cx="6477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>
            <a:off x="6372200" y="3119438"/>
            <a:ext cx="6477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359792" y="3731548"/>
            <a:ext cx="874871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面积单位：平方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千米         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公</a:t>
            </a:r>
            <a:r>
              <a:rPr lang="zh-CN" altLang="en-US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顷 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            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平</a:t>
            </a:r>
            <a:r>
              <a:rPr lang="zh-CN" altLang="en-US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方米</a:t>
            </a:r>
          </a:p>
          <a:p>
            <a:r>
              <a:rPr lang="zh-CN" altLang="en-US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                   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平</a:t>
            </a:r>
            <a:r>
              <a:rPr lang="zh-CN" altLang="en-US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方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分米         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平</a:t>
            </a:r>
            <a:r>
              <a:rPr lang="zh-CN" altLang="en-US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方厘米</a:t>
            </a:r>
          </a:p>
        </p:txBody>
      </p:sp>
      <p:sp>
        <p:nvSpPr>
          <p:cNvPr id="12297" name="Line 9"/>
          <p:cNvSpPr>
            <a:spLocks noChangeShapeType="1"/>
          </p:cNvSpPr>
          <p:nvPr/>
        </p:nvSpPr>
        <p:spPr bwMode="auto">
          <a:xfrm>
            <a:off x="4211315" y="4704507"/>
            <a:ext cx="7207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298" name="Line 10"/>
          <p:cNvSpPr>
            <a:spLocks noChangeShapeType="1"/>
          </p:cNvSpPr>
          <p:nvPr/>
        </p:nvSpPr>
        <p:spPr bwMode="auto">
          <a:xfrm>
            <a:off x="6156325" y="4240907"/>
            <a:ext cx="10795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299" name="Line 11"/>
          <p:cNvSpPr>
            <a:spLocks noChangeShapeType="1"/>
          </p:cNvSpPr>
          <p:nvPr/>
        </p:nvSpPr>
        <p:spPr bwMode="auto">
          <a:xfrm>
            <a:off x="4355331" y="4227076"/>
            <a:ext cx="7207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357188" y="3204265"/>
            <a:ext cx="85972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体积单位：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立方米         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立</a:t>
            </a:r>
            <a:r>
              <a:rPr lang="zh-CN" altLang="en-US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方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分米         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立</a:t>
            </a:r>
            <a:r>
              <a:rPr lang="zh-CN" altLang="en-US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方厘米</a:t>
            </a:r>
          </a:p>
        </p:txBody>
      </p:sp>
      <p:sp>
        <p:nvSpPr>
          <p:cNvPr id="12302" name="Line 14"/>
          <p:cNvSpPr>
            <a:spLocks noChangeShapeType="1"/>
          </p:cNvSpPr>
          <p:nvPr/>
        </p:nvSpPr>
        <p:spPr bwMode="auto">
          <a:xfrm>
            <a:off x="3779912" y="3717032"/>
            <a:ext cx="8651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03" name="Line 15"/>
          <p:cNvSpPr>
            <a:spLocks noChangeShapeType="1"/>
          </p:cNvSpPr>
          <p:nvPr/>
        </p:nvSpPr>
        <p:spPr bwMode="auto">
          <a:xfrm>
            <a:off x="6372225" y="3702745"/>
            <a:ext cx="863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0" y="5064125"/>
            <a:ext cx="941796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容积单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位：升</a:t>
            </a:r>
            <a:r>
              <a:rPr lang="zh-CN" altLang="en-US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（立方分米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）          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毫</a:t>
            </a:r>
            <a:r>
              <a:rPr lang="zh-CN" altLang="en-US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升（立方厘米）</a:t>
            </a:r>
          </a:p>
        </p:txBody>
      </p:sp>
      <p:sp>
        <p:nvSpPr>
          <p:cNvPr id="12305" name="Line 17"/>
          <p:cNvSpPr>
            <a:spLocks noChangeShapeType="1"/>
          </p:cNvSpPr>
          <p:nvPr/>
        </p:nvSpPr>
        <p:spPr bwMode="auto">
          <a:xfrm>
            <a:off x="5003800" y="5567363"/>
            <a:ext cx="10080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07" name="Line 19"/>
          <p:cNvSpPr>
            <a:spLocks noChangeShapeType="1"/>
          </p:cNvSpPr>
          <p:nvPr/>
        </p:nvSpPr>
        <p:spPr bwMode="auto">
          <a:xfrm>
            <a:off x="3429000" y="3124200"/>
            <a:ext cx="9366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08" name="Text Box 20"/>
          <p:cNvSpPr txBox="1">
            <a:spLocks noChangeArrowheads="1"/>
          </p:cNvSpPr>
          <p:nvPr/>
        </p:nvSpPr>
        <p:spPr bwMode="auto">
          <a:xfrm>
            <a:off x="3286125" y="2552700"/>
            <a:ext cx="9540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latin typeface="华文楷体" pitchFamily="2" charset="-122"/>
                <a:ea typeface="华文楷体" pitchFamily="2" charset="-122"/>
              </a:rPr>
              <a:t>1000</a:t>
            </a:r>
          </a:p>
        </p:txBody>
      </p:sp>
      <p:sp>
        <p:nvSpPr>
          <p:cNvPr id="12309" name="Text Box 21"/>
          <p:cNvSpPr txBox="1">
            <a:spLocks noChangeArrowheads="1"/>
          </p:cNvSpPr>
          <p:nvPr/>
        </p:nvSpPr>
        <p:spPr bwMode="auto">
          <a:xfrm>
            <a:off x="4787900" y="2543175"/>
            <a:ext cx="5699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latin typeface="华文楷体" pitchFamily="2" charset="-122"/>
                <a:ea typeface="华文楷体" pitchFamily="2" charset="-122"/>
              </a:rPr>
              <a:t>10</a:t>
            </a:r>
          </a:p>
        </p:txBody>
      </p:sp>
      <p:sp>
        <p:nvSpPr>
          <p:cNvPr id="12310" name="Text Box 22"/>
          <p:cNvSpPr txBox="1">
            <a:spLocks noChangeArrowheads="1"/>
          </p:cNvSpPr>
          <p:nvPr/>
        </p:nvSpPr>
        <p:spPr bwMode="auto">
          <a:xfrm>
            <a:off x="6372200" y="2543175"/>
            <a:ext cx="5699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10</a:t>
            </a:r>
          </a:p>
        </p:txBody>
      </p:sp>
      <p:sp>
        <p:nvSpPr>
          <p:cNvPr id="12311" name="Text Box 23"/>
          <p:cNvSpPr txBox="1">
            <a:spLocks noChangeArrowheads="1"/>
          </p:cNvSpPr>
          <p:nvPr/>
        </p:nvSpPr>
        <p:spPr bwMode="auto">
          <a:xfrm>
            <a:off x="4171057" y="4201269"/>
            <a:ext cx="688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100</a:t>
            </a:r>
          </a:p>
        </p:txBody>
      </p:sp>
      <p:sp>
        <p:nvSpPr>
          <p:cNvPr id="12312" name="Text Box 24"/>
          <p:cNvSpPr txBox="1">
            <a:spLocks noChangeArrowheads="1"/>
          </p:cNvSpPr>
          <p:nvPr/>
        </p:nvSpPr>
        <p:spPr bwMode="auto">
          <a:xfrm>
            <a:off x="6072188" y="3717032"/>
            <a:ext cx="10255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10000</a:t>
            </a:r>
          </a:p>
        </p:txBody>
      </p:sp>
      <p:sp>
        <p:nvSpPr>
          <p:cNvPr id="12313" name="Text Box 25"/>
          <p:cNvSpPr txBox="1">
            <a:spLocks noChangeArrowheads="1"/>
          </p:cNvSpPr>
          <p:nvPr/>
        </p:nvSpPr>
        <p:spPr bwMode="auto">
          <a:xfrm>
            <a:off x="4211960" y="3769876"/>
            <a:ext cx="7280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latin typeface="华文楷体" pitchFamily="2" charset="-122"/>
                <a:ea typeface="华文楷体" pitchFamily="2" charset="-122"/>
              </a:rPr>
              <a:t>100</a:t>
            </a:r>
            <a:endParaRPr lang="en-US" altLang="zh-CN" sz="28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2315" name="Text Box 27"/>
          <p:cNvSpPr txBox="1">
            <a:spLocks noChangeArrowheads="1"/>
          </p:cNvSpPr>
          <p:nvPr/>
        </p:nvSpPr>
        <p:spPr bwMode="auto">
          <a:xfrm>
            <a:off x="3707904" y="3212976"/>
            <a:ext cx="857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1000</a:t>
            </a:r>
          </a:p>
        </p:txBody>
      </p:sp>
      <p:sp>
        <p:nvSpPr>
          <p:cNvPr id="12316" name="Text Box 28"/>
          <p:cNvSpPr txBox="1">
            <a:spLocks noChangeArrowheads="1"/>
          </p:cNvSpPr>
          <p:nvPr/>
        </p:nvSpPr>
        <p:spPr bwMode="auto">
          <a:xfrm>
            <a:off x="6286500" y="3193157"/>
            <a:ext cx="857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1000</a:t>
            </a:r>
          </a:p>
        </p:txBody>
      </p:sp>
      <p:sp>
        <p:nvSpPr>
          <p:cNvPr id="12317" name="Text Box 29"/>
          <p:cNvSpPr txBox="1">
            <a:spLocks noChangeArrowheads="1"/>
          </p:cNvSpPr>
          <p:nvPr/>
        </p:nvSpPr>
        <p:spPr bwMode="auto">
          <a:xfrm>
            <a:off x="4984750" y="5083175"/>
            <a:ext cx="857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latin typeface="华文楷体" pitchFamily="2" charset="-122"/>
                <a:ea typeface="华文楷体" pitchFamily="2" charset="-122"/>
              </a:rPr>
              <a:t>1000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3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3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2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2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8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2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2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2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2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12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12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  <p:bldP spid="12292" grpId="0"/>
      <p:bldP spid="12294" grpId="0" animBg="1"/>
      <p:bldP spid="12295" grpId="0" animBg="1"/>
      <p:bldP spid="12296" grpId="0"/>
      <p:bldP spid="12297" grpId="0" animBg="1"/>
      <p:bldP spid="12298" grpId="0" animBg="1"/>
      <p:bldP spid="12299" grpId="0" animBg="1"/>
      <p:bldP spid="12301" grpId="0"/>
      <p:bldP spid="12302" grpId="0" animBg="1"/>
      <p:bldP spid="12303" grpId="0" animBg="1"/>
      <p:bldP spid="12304" grpId="0"/>
      <p:bldP spid="12305" grpId="0" animBg="1"/>
      <p:bldP spid="12307" grpId="0" animBg="1"/>
      <p:bldP spid="12308" grpId="0"/>
      <p:bldP spid="12309" grpId="0"/>
      <p:bldP spid="12310" grpId="0"/>
      <p:bldP spid="123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629816"/>
            <a:ext cx="8651875" cy="1143000"/>
          </a:xfrm>
        </p:spPr>
        <p:txBody>
          <a:bodyPr/>
          <a:lstStyle/>
          <a:p>
            <a:pPr algn="l" eaLnBrk="1" hangingPunct="1"/>
            <a:r>
              <a:rPr lang="zh-CN" altLang="en-US" sz="3200" b="1" dirty="0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3200" b="1" dirty="0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3200" b="1" dirty="0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）如何计算长方形、正方形、圆的周长？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096715"/>
            <a:ext cx="8229600" cy="190023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en-US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长方形的周长</a:t>
            </a:r>
            <a:r>
              <a:rPr lang="en-US" altLang="zh-CN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=</a:t>
            </a:r>
            <a:r>
              <a:rPr lang="zh-CN" altLang="en-US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（长</a:t>
            </a:r>
            <a:r>
              <a:rPr lang="en-US" altLang="zh-CN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+</a:t>
            </a:r>
            <a:r>
              <a:rPr lang="zh-CN" altLang="en-US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宽）</a:t>
            </a:r>
            <a:r>
              <a:rPr lang="en-US" altLang="zh-CN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×2</a:t>
            </a:r>
          </a:p>
          <a:p>
            <a:pPr eaLnBrk="1" hangingPunct="1">
              <a:buFontTx/>
              <a:buNone/>
            </a:pPr>
            <a:r>
              <a:rPr lang="zh-CN" altLang="en-US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正方形的周长</a:t>
            </a:r>
            <a:r>
              <a:rPr lang="en-US" altLang="zh-CN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=</a:t>
            </a:r>
            <a:r>
              <a:rPr lang="zh-CN" altLang="en-US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边长</a:t>
            </a:r>
            <a:r>
              <a:rPr lang="en-US" altLang="zh-CN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×4</a:t>
            </a:r>
          </a:p>
          <a:p>
            <a:pPr eaLnBrk="1" hangingPunct="1">
              <a:buFontTx/>
              <a:buNone/>
            </a:pPr>
            <a:r>
              <a:rPr lang="zh-CN" altLang="en-US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圆的周长</a:t>
            </a:r>
            <a:r>
              <a:rPr lang="en-US" altLang="zh-CN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=</a:t>
            </a:r>
            <a:r>
              <a:rPr lang="zh-CN" altLang="en-US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圆周率</a:t>
            </a:r>
            <a:r>
              <a:rPr lang="en-US" altLang="zh-CN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×</a:t>
            </a:r>
            <a:r>
              <a:rPr lang="zh-CN" altLang="en-US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直径</a:t>
            </a:r>
            <a:r>
              <a:rPr lang="en-US" altLang="zh-CN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=</a:t>
            </a:r>
            <a:r>
              <a:rPr lang="zh-CN" altLang="en-US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圆周率</a:t>
            </a:r>
            <a:r>
              <a:rPr lang="en-US" altLang="zh-CN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×</a:t>
            </a:r>
            <a:r>
              <a:rPr lang="zh-CN" altLang="en-US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半径</a:t>
            </a:r>
            <a:r>
              <a:rPr lang="en-US" altLang="zh-CN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×2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611188" y="2928938"/>
            <a:ext cx="40814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latin typeface="华文楷体" pitchFamily="2" charset="-122"/>
                <a:ea typeface="华文楷体" pitchFamily="2" charset="-122"/>
              </a:rPr>
              <a:t>5</a:t>
            </a: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、平面图形的面积。</a:t>
            </a: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827088" y="3578225"/>
            <a:ext cx="647700" cy="6492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755650" y="4946650"/>
            <a:ext cx="792163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4346" name="Line 10"/>
          <p:cNvSpPr>
            <a:spLocks noChangeShapeType="1"/>
          </p:cNvSpPr>
          <p:nvPr/>
        </p:nvSpPr>
        <p:spPr bwMode="auto">
          <a:xfrm flipV="1">
            <a:off x="1116013" y="4225925"/>
            <a:ext cx="0" cy="6477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7" name="AutoShape 11"/>
          <p:cNvSpPr>
            <a:spLocks noChangeArrowheads="1"/>
          </p:cNvSpPr>
          <p:nvPr/>
        </p:nvSpPr>
        <p:spPr bwMode="auto">
          <a:xfrm>
            <a:off x="2627313" y="4873625"/>
            <a:ext cx="1223962" cy="503238"/>
          </a:xfrm>
          <a:prstGeom prst="parallelogram">
            <a:avLst>
              <a:gd name="adj" fmla="val 6080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4348" name="Line 12"/>
          <p:cNvSpPr>
            <a:spLocks noChangeShapeType="1"/>
          </p:cNvSpPr>
          <p:nvPr/>
        </p:nvSpPr>
        <p:spPr bwMode="auto">
          <a:xfrm>
            <a:off x="2916238" y="4873625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9" name="Line 13"/>
          <p:cNvSpPr>
            <a:spLocks noChangeShapeType="1"/>
          </p:cNvSpPr>
          <p:nvPr/>
        </p:nvSpPr>
        <p:spPr bwMode="auto">
          <a:xfrm>
            <a:off x="3492500" y="5378450"/>
            <a:ext cx="358775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0" name="Line 14"/>
          <p:cNvSpPr>
            <a:spLocks noChangeShapeType="1"/>
          </p:cNvSpPr>
          <p:nvPr/>
        </p:nvSpPr>
        <p:spPr bwMode="auto">
          <a:xfrm>
            <a:off x="3851275" y="4873625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1" name="AutoShape 15"/>
          <p:cNvSpPr>
            <a:spLocks noChangeArrowheads="1"/>
          </p:cNvSpPr>
          <p:nvPr/>
        </p:nvSpPr>
        <p:spPr bwMode="auto">
          <a:xfrm>
            <a:off x="5364163" y="3289300"/>
            <a:ext cx="1223962" cy="7921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4356" name="Line 20"/>
          <p:cNvSpPr>
            <a:spLocks noChangeShapeType="1"/>
          </p:cNvSpPr>
          <p:nvPr/>
        </p:nvSpPr>
        <p:spPr bwMode="auto">
          <a:xfrm flipH="1">
            <a:off x="5940425" y="3289300"/>
            <a:ext cx="0" cy="792163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7" name="Line 21"/>
          <p:cNvSpPr>
            <a:spLocks noChangeShapeType="1"/>
          </p:cNvSpPr>
          <p:nvPr/>
        </p:nvSpPr>
        <p:spPr bwMode="auto">
          <a:xfrm>
            <a:off x="5940425" y="3289300"/>
            <a:ext cx="6477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8" name="Line 22"/>
          <p:cNvSpPr>
            <a:spLocks noChangeShapeType="1"/>
          </p:cNvSpPr>
          <p:nvPr/>
        </p:nvSpPr>
        <p:spPr bwMode="auto">
          <a:xfrm>
            <a:off x="6588125" y="3289300"/>
            <a:ext cx="0" cy="792163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9" name="AutoShape 23"/>
          <p:cNvSpPr>
            <a:spLocks noChangeArrowheads="1"/>
          </p:cNvSpPr>
          <p:nvPr/>
        </p:nvSpPr>
        <p:spPr bwMode="auto">
          <a:xfrm rot="10800000">
            <a:off x="5580063" y="4657725"/>
            <a:ext cx="1214437" cy="792163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4361" name="Line 25"/>
          <p:cNvSpPr>
            <a:spLocks noChangeShapeType="1"/>
          </p:cNvSpPr>
          <p:nvPr/>
        </p:nvSpPr>
        <p:spPr bwMode="auto">
          <a:xfrm flipH="1" flipV="1">
            <a:off x="5867400" y="4657725"/>
            <a:ext cx="0" cy="792163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2" name="AutoShape 26"/>
          <p:cNvSpPr>
            <a:spLocks noChangeArrowheads="1"/>
          </p:cNvSpPr>
          <p:nvPr/>
        </p:nvSpPr>
        <p:spPr bwMode="auto">
          <a:xfrm>
            <a:off x="6516688" y="4657725"/>
            <a:ext cx="1214437" cy="792163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4363" name="Line 27"/>
          <p:cNvSpPr>
            <a:spLocks noChangeShapeType="1"/>
          </p:cNvSpPr>
          <p:nvPr/>
        </p:nvSpPr>
        <p:spPr bwMode="auto">
          <a:xfrm>
            <a:off x="1692275" y="5162550"/>
            <a:ext cx="792163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4" name="Line 28"/>
          <p:cNvSpPr>
            <a:spLocks noChangeShapeType="1"/>
          </p:cNvSpPr>
          <p:nvPr/>
        </p:nvSpPr>
        <p:spPr bwMode="auto">
          <a:xfrm flipV="1">
            <a:off x="3924300" y="4010025"/>
            <a:ext cx="1223963" cy="792163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5" name="Line 29"/>
          <p:cNvSpPr>
            <a:spLocks noChangeShapeType="1"/>
          </p:cNvSpPr>
          <p:nvPr/>
        </p:nvSpPr>
        <p:spPr bwMode="auto">
          <a:xfrm>
            <a:off x="3924300" y="5378450"/>
            <a:ext cx="1511300" cy="71438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6" name="Text Box 30"/>
          <p:cNvSpPr txBox="1">
            <a:spLocks noChangeArrowheads="1"/>
          </p:cNvSpPr>
          <p:nvPr/>
        </p:nvSpPr>
        <p:spPr bwMode="auto">
          <a:xfrm>
            <a:off x="1455738" y="3595688"/>
            <a:ext cx="12493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S=a×a</a:t>
            </a:r>
          </a:p>
        </p:txBody>
      </p:sp>
      <p:sp>
        <p:nvSpPr>
          <p:cNvPr id="14367" name="Text Box 31"/>
          <p:cNvSpPr txBox="1">
            <a:spLocks noChangeArrowheads="1"/>
          </p:cNvSpPr>
          <p:nvPr/>
        </p:nvSpPr>
        <p:spPr bwMode="auto">
          <a:xfrm>
            <a:off x="684213" y="5613400"/>
            <a:ext cx="10112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S=ab</a:t>
            </a:r>
          </a:p>
        </p:txBody>
      </p:sp>
      <p:sp>
        <p:nvSpPr>
          <p:cNvPr id="14368" name="Text Box 32"/>
          <p:cNvSpPr txBox="1">
            <a:spLocks noChangeArrowheads="1"/>
          </p:cNvSpPr>
          <p:nvPr/>
        </p:nvSpPr>
        <p:spPr bwMode="auto">
          <a:xfrm>
            <a:off x="2679700" y="5540375"/>
            <a:ext cx="10112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S=ah</a:t>
            </a:r>
          </a:p>
        </p:txBody>
      </p:sp>
      <p:sp>
        <p:nvSpPr>
          <p:cNvPr id="14369" name="Text Box 33"/>
          <p:cNvSpPr txBox="1">
            <a:spLocks noChangeArrowheads="1"/>
          </p:cNvSpPr>
          <p:nvPr/>
        </p:nvSpPr>
        <p:spPr bwMode="auto">
          <a:xfrm>
            <a:off x="5416550" y="4029075"/>
            <a:ext cx="1801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S=ah×1/2</a:t>
            </a:r>
          </a:p>
        </p:txBody>
      </p:sp>
      <p:sp>
        <p:nvSpPr>
          <p:cNvPr id="14370" name="Text Box 34"/>
          <p:cNvSpPr txBox="1">
            <a:spLocks noChangeArrowheads="1"/>
          </p:cNvSpPr>
          <p:nvPr/>
        </p:nvSpPr>
        <p:spPr bwMode="auto">
          <a:xfrm>
            <a:off x="5508625" y="5521325"/>
            <a:ext cx="24209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S=(a+b)h×1/2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4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4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4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4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4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4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4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3" dur="5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4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4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4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4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4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4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4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3" dur="5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4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14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 build="p"/>
      <p:bldP spid="14342" grpId="0"/>
      <p:bldP spid="14343" grpId="0" animBg="1"/>
      <p:bldP spid="14344" grpId="0" animBg="1"/>
      <p:bldP spid="14346" grpId="0" animBg="1"/>
      <p:bldP spid="14347" grpId="0" animBg="1"/>
      <p:bldP spid="14348" grpId="0" animBg="1"/>
      <p:bldP spid="14349" grpId="0" animBg="1"/>
      <p:bldP spid="14350" grpId="0" animBg="1"/>
      <p:bldP spid="14351" grpId="0" animBg="1"/>
      <p:bldP spid="14356" grpId="0" animBg="1"/>
      <p:bldP spid="14357" grpId="0" animBg="1"/>
      <p:bldP spid="14358" grpId="0" animBg="1"/>
      <p:bldP spid="14359" grpId="0" animBg="1"/>
      <p:bldP spid="14361" grpId="0" animBg="1"/>
      <p:bldP spid="14362" grpId="0" animBg="1"/>
      <p:bldP spid="14363" grpId="0" animBg="1"/>
      <p:bldP spid="14364" grpId="0" animBg="1"/>
      <p:bldP spid="14365" grpId="0" animBg="1"/>
      <p:bldP spid="14366" grpId="0"/>
      <p:bldP spid="14367" grpId="0"/>
      <p:bldP spid="14368" grpId="0"/>
      <p:bldP spid="14369" grpId="0"/>
      <p:bldP spid="14370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5110</TotalTime>
  <Words>622</Words>
  <Application>Microsoft Office PowerPoint</Application>
  <PresentationFormat>全屏显示(4:3)</PresentationFormat>
  <Paragraphs>127</Paragraphs>
  <Slides>20</Slides>
  <Notes>8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1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③什么是长度？什么是面积？什么是体积？</vt:lpstr>
      <vt:lpstr>（2）单位换算的方法。</vt:lpstr>
      <vt:lpstr>（2）单位换算</vt:lpstr>
      <vt:lpstr>（2）如何计算长方形、正方形、圆的周长？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Administrator</cp:lastModifiedBy>
  <cp:revision>191</cp:revision>
  <dcterms:modified xsi:type="dcterms:W3CDTF">2018-08-09T07:01:51Z</dcterms:modified>
</cp:coreProperties>
</file>